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notesMasterIdLst>
    <p:notesMasterId r:id="rId22"/>
  </p:notes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22" y="60"/>
      </p:cViewPr>
      <p:guideLst/>
    </p:cSldViewPr>
  </p:slideViewPr>
  <p:outlineViewPr>
    <p:cViewPr>
      <p:scale>
        <a:sx n="33" d="100"/>
        <a:sy n="33" d="100"/>
      </p:scale>
      <p:origin x="0" y="-8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90106199071501E-2"/>
          <c:y val="2.6056697911483479E-2"/>
          <c:w val="0.887876807596651"/>
          <c:h val="0.90360040897992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200" b="1"/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0.33436532507739936</c:v>
                </c:pt>
                <c:pt idx="1">
                  <c:v>0.69040247678018574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29604744"/>
        <c:axId val="329607880"/>
      </c:barChart>
      <c:catAx>
        <c:axId val="329604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_tradnl"/>
          </a:p>
        </c:txPr>
        <c:crossAx val="329607880"/>
        <c:crosses val="autoZero"/>
        <c:auto val="1"/>
        <c:lblAlgn val="ctr"/>
        <c:lblOffset val="100"/>
        <c:noMultiLvlLbl val="0"/>
      </c:catAx>
      <c:valAx>
        <c:axId val="32960788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6047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lang="pt-BR" sz="1000" b="0" i="0" u="none" strike="noStrike" baseline="0" noProof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22099980170471E-2"/>
          <c:y val="5.5226361053184764E-2"/>
          <c:w val="0.91041864205249878"/>
          <c:h val="0.87600304403644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0.28260869565217389</c:v>
                </c:pt>
                <c:pt idx="1">
                  <c:v>0.55434782608695654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29611408"/>
        <c:axId val="329605136"/>
      </c:barChart>
      <c:catAx>
        <c:axId val="32961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329605136"/>
        <c:crosses val="autoZero"/>
        <c:auto val="1"/>
        <c:lblAlgn val="ctr"/>
        <c:lblOffset val="100"/>
        <c:noMultiLvlLbl val="0"/>
      </c:catAx>
      <c:valAx>
        <c:axId val="32960513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611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0.9876160990712074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29607488"/>
        <c:axId val="329608272"/>
      </c:barChart>
      <c:catAx>
        <c:axId val="3296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329608272"/>
        <c:crosses val="autoZero"/>
        <c:auto val="1"/>
        <c:lblAlgn val="ctr"/>
        <c:lblOffset val="100"/>
        <c:noMultiLvlLbl val="0"/>
      </c:catAx>
      <c:valAx>
        <c:axId val="32960827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296074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1499E-C239-488A-ACF9-D630796A2140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83F5F-EBEF-49B3-9152-DDD7F3B0302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173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83F5F-EBEF-49B3-9152-DDD7F3B03026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2860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83F5F-EBEF-49B3-9152-DDD7F3B03026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094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0320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290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704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618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1957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073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5125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6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748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27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6172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2013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523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5808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92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100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32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238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0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570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F9AC40-CE38-4A93-9419-455800F0B146}" type="datetimeFigureOut">
              <a:rPr lang="es-ES_tradnl" smtClean="0"/>
              <a:t>26/03/2016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1CCB-4056-496C-A471-819AEF11E31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8685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954" y="2645106"/>
            <a:ext cx="8639033" cy="2390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b="1" dirty="0">
                <a:solidFill>
                  <a:srgbClr val="002060"/>
                </a:solidFill>
              </a:rPr>
              <a:t>Qualificação da Atenção à Saúde de Usuários com Hipertensão Arterial Sistêmica e/ou Diabetes </a:t>
            </a:r>
            <a:r>
              <a:rPr lang="pt-BR" sz="2800" b="1" i="1" dirty="0">
                <a:solidFill>
                  <a:srgbClr val="002060"/>
                </a:solidFill>
              </a:rPr>
              <a:t>mellitus</a:t>
            </a:r>
            <a:r>
              <a:rPr lang="pt-BR" sz="2800" b="1" dirty="0">
                <a:solidFill>
                  <a:srgbClr val="002060"/>
                </a:solidFill>
              </a:rPr>
              <a:t> na ESF IV Valim, Mostardas / </a:t>
            </a:r>
            <a:r>
              <a:rPr lang="pt-BR" sz="2800" b="1" dirty="0" smtClean="0">
                <a:solidFill>
                  <a:srgbClr val="002060"/>
                </a:solidFill>
              </a:rPr>
              <a:t>RS</a:t>
            </a:r>
            <a:endParaRPr lang="es-ES_tradnl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s-ES_tradnl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2"/>
          <a:srcRect l="6361" t="17719" r="52043" b="63577"/>
          <a:stretch/>
        </p:blipFill>
        <p:spPr bwMode="auto">
          <a:xfrm>
            <a:off x="96523" y="44381"/>
            <a:ext cx="5567298" cy="140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8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849" y="183797"/>
            <a:ext cx="1223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7839" y="79734"/>
            <a:ext cx="1777727" cy="118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75567" y="5594917"/>
            <a:ext cx="5833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Elsa Maria Bignotte Romero</a:t>
            </a:r>
          </a:p>
          <a:p>
            <a:pPr algn="ctr"/>
            <a:r>
              <a:rPr lang="pt-BR" sz="2000" dirty="0" smtClean="0"/>
              <a:t>Orientadora: Fabiana Vargas Ferreira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531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" y="559558"/>
            <a:ext cx="8843750" cy="13255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+mn-lt"/>
              </a:rPr>
              <a:t>Meta 2.5: Priorizar a prescrição de medicamentos da farmácia popular para 100% dos hipertensos cadastrados na unidade de saúde </a:t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Mês </a:t>
            </a:r>
            <a:r>
              <a:rPr lang="pt-BR" sz="2000" dirty="0">
                <a:latin typeface="+mn-lt"/>
              </a:rPr>
              <a:t>1: 108 (100%)      Mês 2: 223 (100%)     Mês 3: 319 (98,8%).</a:t>
            </a:r>
            <a:endParaRPr lang="es-ES_tradnl" sz="2000" dirty="0">
              <a:latin typeface="+mn-lt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769746"/>
              </p:ext>
            </p:extLst>
          </p:nvPr>
        </p:nvGraphicFramePr>
        <p:xfrm>
          <a:off x="1734118" y="2634018"/>
          <a:ext cx="6536425" cy="305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34119" y="5826348"/>
            <a:ext cx="6536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/>
              <a:t>Figura 3: Proporção de pessoas com hipertensão com prescripção de medicamentos da </a:t>
            </a:r>
          </a:p>
          <a:p>
            <a:r>
              <a:rPr lang="es-ES" sz="1350" dirty="0"/>
              <a:t>Farmácia Popular/Hiperdia priorizada</a:t>
            </a:r>
            <a:endParaRPr lang="es-ES_tradnl" sz="1350" dirty="0"/>
          </a:p>
        </p:txBody>
      </p:sp>
    </p:spTree>
    <p:extLst>
      <p:ext uri="{BB962C8B-B14F-4D97-AF65-F5344CB8AC3E}">
        <p14:creationId xmlns:p14="http://schemas.microsoft.com/office/powerpoint/2010/main" val="15748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716" y="679659"/>
            <a:ext cx="8720920" cy="13255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+mn-lt"/>
              </a:rPr>
              <a:t>Meta 2.6: </a:t>
            </a:r>
            <a:r>
              <a:rPr lang="pt-BR" sz="2000" dirty="0">
                <a:latin typeface="+mn-lt"/>
              </a:rPr>
              <a:t>Priorizar a prescrição de medicamentos da farmácia popular para 100% dos diabéticos cadastrados na unidade de saúde.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>Mês 1 : 26 (100%)     Mês 2: 51 (100%)      Mês 3: 69 (100%).</a:t>
            </a:r>
            <a:r>
              <a:rPr lang="es-ES_tradnl" sz="2000" dirty="0">
                <a:latin typeface="+mn-lt"/>
              </a:rPr>
              <a:t/>
            </a:r>
            <a:br>
              <a:rPr lang="es-ES_tradnl" sz="2000" dirty="0">
                <a:latin typeface="+mn-lt"/>
              </a:rPr>
            </a:br>
            <a:r>
              <a:rPr lang="pt-BR" sz="2000" dirty="0">
                <a:latin typeface="+mn-lt"/>
              </a:rPr>
              <a:t> </a:t>
            </a:r>
            <a:endParaRPr lang="es-ES_tradnl" sz="20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182" y="2506663"/>
            <a:ext cx="8925636" cy="43513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Meta 2.7: Realizar avaliação da necessidade de atendimento odontológico em 100% dos hipertensos na UBS.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Mês 1: 108 (100%)     Mês 2: 223 (100%)    Mês 3: 323 (100%).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Meta 2.8: Realizar avaliação da necessidade de atendimento odontológico em 100% dos diabéticos na UBS.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Mês 1: 26 (100%)     Mês 2: 51 (100%)    Mês 3: 69 (100%).</a:t>
            </a:r>
            <a:endParaRPr lang="es-ES_tradnl" sz="2000" dirty="0"/>
          </a:p>
          <a:p>
            <a:pPr marL="0" indent="0">
              <a:lnSpc>
                <a:spcPct val="150000"/>
              </a:lnSpc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59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4716"/>
            <a:ext cx="8980227" cy="28933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2175" u="sng" dirty="0" smtClean="0">
                <a:latin typeface="+mn-lt"/>
              </a:rPr>
              <a:t/>
            </a:r>
            <a:br>
              <a:rPr lang="es-ES" sz="2175" u="sng" dirty="0" smtClean="0">
                <a:latin typeface="+mn-lt"/>
              </a:rPr>
            </a:br>
            <a:r>
              <a:rPr lang="es-ES" sz="2175" dirty="0" smtClean="0">
                <a:latin typeface="+mn-lt"/>
              </a:rPr>
              <a:t>	</a:t>
            </a:r>
            <a:r>
              <a:rPr lang="es-ES" sz="2200" u="sng" dirty="0" smtClean="0">
                <a:latin typeface="+mn-lt"/>
              </a:rPr>
              <a:t>Objetivo </a:t>
            </a:r>
            <a:r>
              <a:rPr lang="es-ES" sz="2200" u="sng" dirty="0">
                <a:latin typeface="+mn-lt"/>
              </a:rPr>
              <a:t>3</a:t>
            </a:r>
            <a:r>
              <a:rPr lang="es-ES" sz="2200" dirty="0">
                <a:latin typeface="+mn-lt"/>
              </a:rPr>
              <a:t>: </a:t>
            </a:r>
            <a:r>
              <a:rPr lang="pt-BR" sz="2200" dirty="0">
                <a:latin typeface="+mn-lt"/>
              </a:rPr>
              <a:t>Melhorar a adesão de hipertensos e/ou diabéticos ao programa.</a:t>
            </a:r>
            <a:r>
              <a:rPr lang="es-ES_tradnl" sz="2200" dirty="0">
                <a:latin typeface="+mn-lt"/>
              </a:rPr>
              <a:t/>
            </a:r>
            <a:br>
              <a:rPr lang="es-ES_tradnl" sz="2200" dirty="0">
                <a:latin typeface="+mn-lt"/>
              </a:rPr>
            </a:br>
            <a:r>
              <a:rPr lang="es-ES_tradnl" sz="2200" dirty="0" smtClean="0">
                <a:latin typeface="+mn-lt"/>
              </a:rPr>
              <a:t>	</a:t>
            </a:r>
            <a:r>
              <a:rPr lang="pt-BR" sz="2200" dirty="0" smtClean="0">
                <a:latin typeface="+mn-lt"/>
              </a:rPr>
              <a:t>Meta 3: </a:t>
            </a:r>
            <a:r>
              <a:rPr lang="pt-BR" sz="2200" dirty="0">
                <a:latin typeface="+mn-lt"/>
              </a:rPr>
              <a:t>Buscar 100% dos </a:t>
            </a:r>
            <a:r>
              <a:rPr lang="pt-BR" sz="2200" dirty="0" smtClean="0">
                <a:latin typeface="+mn-lt"/>
              </a:rPr>
              <a:t>hipertensos e diabéticos </a:t>
            </a:r>
            <a:r>
              <a:rPr lang="pt-BR" sz="2200" dirty="0">
                <a:latin typeface="+mn-lt"/>
              </a:rPr>
              <a:t>faltosos às consultas na unidade de saúde conforme a periodicidade recomendada.</a:t>
            </a:r>
            <a:br>
              <a:rPr lang="pt-BR" sz="2200" dirty="0">
                <a:latin typeface="+mn-lt"/>
              </a:rPr>
            </a:br>
            <a:r>
              <a:rPr lang="pt-BR" sz="2200" dirty="0">
                <a:latin typeface="+mn-lt"/>
              </a:rPr>
              <a:t/>
            </a:r>
            <a:br>
              <a:rPr lang="pt-BR" sz="2200" dirty="0">
                <a:latin typeface="+mn-lt"/>
              </a:rPr>
            </a:br>
            <a:r>
              <a:rPr lang="pt-BR" sz="2200" dirty="0" smtClean="0">
                <a:latin typeface="+mn-lt"/>
              </a:rPr>
              <a:t>	Durante </a:t>
            </a:r>
            <a:r>
              <a:rPr lang="pt-BR" sz="2200" dirty="0">
                <a:latin typeface="+mn-lt"/>
              </a:rPr>
              <a:t>o desenvolvimento da intervenção somente dois usuários hipertensos faltaram às consultas no primeiro mês e eles foram buscados. Não houve usuários diabéticos faltosos.</a:t>
            </a:r>
            <a:r>
              <a:rPr lang="es-ES_tradnl" sz="2175" dirty="0">
                <a:latin typeface="+mn-lt"/>
              </a:rPr>
              <a:t/>
            </a:r>
            <a:br>
              <a:rPr lang="es-ES_tradnl" sz="2175" dirty="0">
                <a:latin typeface="+mn-lt"/>
              </a:rPr>
            </a:br>
            <a:endParaRPr lang="es-ES_tradnl" sz="2175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774" y="3477619"/>
            <a:ext cx="8980226" cy="27935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	</a:t>
            </a:r>
            <a:r>
              <a:rPr lang="es-ES" sz="2000" u="sng" dirty="0" smtClean="0"/>
              <a:t>Objetivo </a:t>
            </a:r>
            <a:r>
              <a:rPr lang="es-ES" sz="2000" u="sng" dirty="0"/>
              <a:t>4</a:t>
            </a:r>
            <a:r>
              <a:rPr lang="es-ES" sz="2000" dirty="0"/>
              <a:t>: </a:t>
            </a:r>
            <a:r>
              <a:rPr lang="pt-BR" sz="2000" dirty="0"/>
              <a:t>Melhorar os registros das informações</a:t>
            </a: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dirty="0" smtClean="0"/>
              <a:t>	</a:t>
            </a:r>
            <a:r>
              <a:rPr lang="pt-BR" sz="2000" dirty="0" smtClean="0"/>
              <a:t>Meta 4: </a:t>
            </a:r>
            <a:r>
              <a:rPr lang="pt-BR" sz="2000" dirty="0"/>
              <a:t>Manter ficha de acompanhamento de 100% dos hipertensos </a:t>
            </a:r>
            <a:r>
              <a:rPr lang="pt-BR" sz="2000" dirty="0" smtClean="0"/>
              <a:t>e diabéticos cadastrados </a:t>
            </a:r>
            <a:r>
              <a:rPr lang="pt-BR" sz="2000" dirty="0"/>
              <a:t>na unidade de saúde.</a:t>
            </a:r>
            <a:br>
              <a:rPr lang="pt-BR" sz="2000" dirty="0"/>
            </a:br>
            <a:r>
              <a:rPr lang="pt-BR" sz="2000" dirty="0" smtClean="0"/>
              <a:t>	Todos </a:t>
            </a:r>
            <a:r>
              <a:rPr lang="pt-BR" sz="2000" dirty="0"/>
              <a:t>os usuários tiveram seu registro adequadamente preenchido., totalizando 100% em todos os meses.</a:t>
            </a:r>
            <a:r>
              <a:rPr lang="es-ES_tradnl" sz="2000" dirty="0"/>
              <a:t/>
            </a:r>
            <a:br>
              <a:rPr lang="es-ES_tradnl" sz="2000" dirty="0"/>
            </a:br>
            <a:endParaRPr lang="es-ES_tradnl" sz="20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3343701"/>
            <a:ext cx="9144000" cy="27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2152046"/>
          </a:xfrm>
        </p:spPr>
        <p:txBody>
          <a:bodyPr>
            <a:normAutofit/>
          </a:bodyPr>
          <a:lstStyle/>
          <a:p>
            <a:r>
              <a:rPr lang="es-ES" sz="1650" dirty="0">
                <a:latin typeface="+mn-lt"/>
              </a:rPr>
              <a:t/>
            </a:r>
            <a:br>
              <a:rPr lang="es-ES" sz="1650" dirty="0">
                <a:latin typeface="+mn-lt"/>
              </a:rPr>
            </a:br>
            <a:r>
              <a:rPr lang="es-ES" sz="1650" dirty="0">
                <a:latin typeface="+mn-lt"/>
              </a:rPr>
              <a:t/>
            </a:r>
            <a:br>
              <a:rPr lang="es-ES" sz="1650" dirty="0">
                <a:latin typeface="+mn-lt"/>
              </a:rPr>
            </a:br>
            <a:r>
              <a:rPr lang="es-ES" sz="1650" dirty="0">
                <a:latin typeface="+mn-lt"/>
              </a:rPr>
              <a:t/>
            </a:r>
            <a:br>
              <a:rPr lang="es-ES" sz="1650" dirty="0">
                <a:latin typeface="+mn-lt"/>
              </a:rPr>
            </a:br>
            <a:r>
              <a:rPr lang="es-ES_tradnl" dirty="0">
                <a:latin typeface="+mn-lt"/>
              </a:rPr>
              <a:t/>
            </a:r>
            <a:br>
              <a:rPr lang="es-ES_tradnl" dirty="0">
                <a:latin typeface="+mn-lt"/>
              </a:rPr>
            </a:br>
            <a:endParaRPr lang="es-ES_tradnl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183" y="805236"/>
            <a:ext cx="8884692" cy="28037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s-ES" sz="2200" dirty="0" smtClean="0"/>
              <a:t>	</a:t>
            </a:r>
            <a:r>
              <a:rPr lang="es-ES" sz="2300" u="sng" dirty="0" smtClean="0"/>
              <a:t>Objetivo </a:t>
            </a:r>
            <a:r>
              <a:rPr lang="es-ES" sz="2300" u="sng" dirty="0"/>
              <a:t>5</a:t>
            </a:r>
            <a:r>
              <a:rPr lang="es-ES" sz="2300" dirty="0"/>
              <a:t>: </a:t>
            </a:r>
            <a:r>
              <a:rPr lang="pt-BR" sz="2300" dirty="0"/>
              <a:t>Mapear hipertensos e diabéticos de risco para doenças cardiovascular.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300" dirty="0" smtClean="0"/>
              <a:t>	Meta 5: Realizar </a:t>
            </a:r>
            <a:r>
              <a:rPr lang="pt-BR" sz="2300" dirty="0"/>
              <a:t>estratificação do risco cardiovascular em 100% dos hipertensos </a:t>
            </a:r>
            <a:r>
              <a:rPr lang="pt-BR" sz="2300" dirty="0" smtClean="0"/>
              <a:t>e diabéticos cadastrados </a:t>
            </a:r>
            <a:r>
              <a:rPr lang="pt-BR" sz="2300" dirty="0"/>
              <a:t>na unidade de saúde. </a:t>
            </a:r>
            <a:endParaRPr lang="es-ES_tradnl" sz="23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300" dirty="0" smtClean="0"/>
              <a:t>	Para </a:t>
            </a:r>
            <a:r>
              <a:rPr lang="pt-BR" sz="2300" dirty="0"/>
              <a:t>HAS     Mês 1: 108 (100%)    Mês 2: 223 (100%)     Mês 3: 323 (100%)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300" dirty="0" smtClean="0"/>
              <a:t>	Para </a:t>
            </a:r>
            <a:r>
              <a:rPr lang="pt-BR" sz="2300" dirty="0"/>
              <a:t>DM      Mês 1: 26 (100%)     Mês 2: 51 (100%)        Mês 3: 69 (100%).  </a:t>
            </a:r>
            <a:endParaRPr lang="es-ES_tradnl" sz="2300" dirty="0"/>
          </a:p>
          <a:p>
            <a:pPr marL="0" indent="0">
              <a:buNone/>
            </a:pPr>
            <a:endParaRPr lang="es-ES_tradnl" sz="1800" dirty="0"/>
          </a:p>
          <a:p>
            <a:pPr marL="0" indent="0">
              <a:buNone/>
            </a:pPr>
            <a:endParaRPr lang="es-ES_tradnl" dirty="0"/>
          </a:p>
        </p:txBody>
      </p:sp>
      <p:cxnSp>
        <p:nvCxnSpPr>
          <p:cNvPr id="4" name="Conector reto 3"/>
          <p:cNvCxnSpPr/>
          <p:nvPr/>
        </p:nvCxnSpPr>
        <p:spPr>
          <a:xfrm flipV="1">
            <a:off x="-13648" y="4188192"/>
            <a:ext cx="9157648" cy="38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364" y="150125"/>
            <a:ext cx="8707272" cy="98263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</a:t>
            </a:r>
            <a:r>
              <a:rPr lang="es-ES" sz="2200" u="sng" dirty="0" smtClean="0">
                <a:latin typeface="+mn-lt"/>
              </a:rPr>
              <a:t>Objetivo </a:t>
            </a:r>
            <a:r>
              <a:rPr lang="es-ES" sz="2200" u="sng" dirty="0">
                <a:latin typeface="+mn-lt"/>
              </a:rPr>
              <a:t>6</a:t>
            </a:r>
            <a:r>
              <a:rPr lang="es-ES" sz="2200" dirty="0">
                <a:latin typeface="+mn-lt"/>
              </a:rPr>
              <a:t>: </a:t>
            </a:r>
            <a:r>
              <a:rPr lang="pt-BR" sz="2200" dirty="0">
                <a:latin typeface="+mn-lt"/>
              </a:rPr>
              <a:t>Promover a saúde de hipertensos e diabéticos da unidade de saúde.</a:t>
            </a:r>
            <a:r>
              <a:rPr lang="es-ES_tradnl" sz="2200" dirty="0">
                <a:latin typeface="+mn-lt"/>
              </a:rPr>
              <a:t/>
            </a:r>
            <a:br>
              <a:rPr lang="es-ES_tradnl" sz="2200" dirty="0">
                <a:latin typeface="+mn-lt"/>
              </a:rPr>
            </a:br>
            <a:endParaRPr lang="es-ES_tradnl" sz="22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364" y="1269241"/>
            <a:ext cx="8707272" cy="496778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Metas 6.1 e 6.2: </a:t>
            </a:r>
            <a:r>
              <a:rPr lang="pt-BR" sz="2000" dirty="0"/>
              <a:t>Garantir orientação nutricional sobre alimentação saudável a 100% dos </a:t>
            </a:r>
            <a:r>
              <a:rPr lang="pt-BR" sz="2000" dirty="0" smtClean="0"/>
              <a:t>hipertensos e 100% dos diabéticos;</a:t>
            </a:r>
            <a:endParaRPr lang="es-ES_tradnl" sz="2000" dirty="0"/>
          </a:p>
          <a:p>
            <a:r>
              <a:rPr lang="pt-BR" sz="2000" dirty="0" smtClean="0"/>
              <a:t>Metas 6.3 e 6.4: </a:t>
            </a:r>
            <a:r>
              <a:rPr lang="pt-BR" sz="2000" dirty="0"/>
              <a:t>Garantir orientação em relação à prática regular de atividade física a 100% dos usuários </a:t>
            </a:r>
            <a:r>
              <a:rPr lang="pt-BR" sz="2000" dirty="0" smtClean="0"/>
              <a:t>hipertensos e diabéticos;</a:t>
            </a:r>
            <a:endParaRPr lang="es-ES_tradnl" sz="2000" dirty="0"/>
          </a:p>
          <a:p>
            <a:r>
              <a:rPr lang="pt-BR" sz="2000" dirty="0" smtClean="0"/>
              <a:t>Metas 6.5 e 6.4: </a:t>
            </a:r>
            <a:r>
              <a:rPr lang="pt-BR" sz="2000" dirty="0"/>
              <a:t>Garantir orientação sobre os riscos do tabagismo a 100% dos usuários </a:t>
            </a:r>
            <a:r>
              <a:rPr lang="pt-BR" sz="2000" dirty="0" smtClean="0"/>
              <a:t>hipertensos e diabéticos;</a:t>
            </a:r>
          </a:p>
          <a:p>
            <a:r>
              <a:rPr lang="pt-BR" sz="2000" dirty="0" smtClean="0"/>
              <a:t>Metas 6.7 e 6.8: </a:t>
            </a:r>
            <a:r>
              <a:rPr lang="pt-BR" sz="2000" dirty="0"/>
              <a:t>Garantir orientação sobre higiene bucal a 100% dos usuários </a:t>
            </a:r>
            <a:r>
              <a:rPr lang="pt-BR" sz="2000" dirty="0" smtClean="0"/>
              <a:t>hipertensos e diabéticos.</a:t>
            </a:r>
            <a:r>
              <a:rPr lang="es-ES_tradnl" sz="2000" dirty="0"/>
              <a:t/>
            </a:r>
            <a:br>
              <a:rPr lang="es-ES_tradnl" sz="2000" dirty="0"/>
            </a:br>
            <a:endParaRPr lang="es-ES_tradnl" sz="2000" dirty="0"/>
          </a:p>
        </p:txBody>
      </p:sp>
      <p:pic>
        <p:nvPicPr>
          <p:cNvPr id="4" name="Picture 2" descr="http://2.bp.blogspot.com/-7VT3u1htlOQ/UXmTjKFTnLI/AAAAAAAAAkw/TBYruQIOz8o/s1600/Hipertens%C3%A3o_dic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5" y="3898964"/>
            <a:ext cx="3985147" cy="27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125" y="270226"/>
            <a:ext cx="8816453" cy="1325562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+mn-lt"/>
              </a:rPr>
              <a:t>Discussão - </a:t>
            </a:r>
            <a:r>
              <a:rPr lang="es-ES" sz="3200" dirty="0" smtClean="0">
                <a:solidFill>
                  <a:srgbClr val="002060"/>
                </a:solidFill>
                <a:latin typeface="+mn-lt"/>
              </a:rPr>
              <a:t>Importância da intervenção para a equipe</a:t>
            </a:r>
            <a:endParaRPr lang="es-ES_tradnl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124" y="1828801"/>
            <a:ext cx="8816453" cy="435133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Capacitação dos </a:t>
            </a:r>
            <a:r>
              <a:rPr lang="es-ES" sz="2400" dirty="0" smtClean="0"/>
              <a:t>profissionais;</a:t>
            </a:r>
            <a:endParaRPr lang="es-ES" sz="2400" dirty="0"/>
          </a:p>
          <a:p>
            <a:pPr algn="just"/>
            <a:r>
              <a:rPr lang="es-ES" sz="2400" dirty="0"/>
              <a:t>Atribução, compromisso e divisão de </a:t>
            </a:r>
            <a:r>
              <a:rPr lang="es-ES" sz="2400" dirty="0" smtClean="0"/>
              <a:t>responsabilidades;</a:t>
            </a:r>
            <a:endParaRPr lang="es-ES" sz="2400" dirty="0"/>
          </a:p>
          <a:p>
            <a:pPr algn="just"/>
            <a:r>
              <a:rPr lang="es-ES" sz="2400" dirty="0"/>
              <a:t>Troca de experiências, discussões e ideias sobre práticas para realizar ações de promoção de </a:t>
            </a:r>
            <a:r>
              <a:rPr lang="es-ES" sz="2400" dirty="0" smtClean="0"/>
              <a:t>saúde;</a:t>
            </a:r>
            <a:endParaRPr lang="es-ES" sz="2400" dirty="0"/>
          </a:p>
          <a:p>
            <a:pPr algn="just"/>
            <a:r>
              <a:rPr lang="pt-BR" sz="2400" dirty="0"/>
              <a:t>Propiciou a descentralização do papel da médica na atenção e a interação entre os </a:t>
            </a:r>
            <a:r>
              <a:rPr lang="pt-BR" sz="2400" dirty="0" smtClean="0"/>
              <a:t>funcionários;</a:t>
            </a:r>
            <a:endParaRPr lang="pt-BR" sz="2400" dirty="0"/>
          </a:p>
          <a:p>
            <a:pPr algn="just"/>
            <a:r>
              <a:rPr lang="pt-BR" sz="2400" dirty="0"/>
              <a:t>F</a:t>
            </a:r>
            <a:r>
              <a:rPr lang="pt-BR" sz="2400" dirty="0" smtClean="0"/>
              <a:t>acilitou </a:t>
            </a:r>
            <a:r>
              <a:rPr lang="pt-BR" sz="2400" dirty="0"/>
              <a:t>o trabalho em equipe com mais união, dedicação, harmonia, integralidade e amor melhorando assim as relações interpessoais entre os </a:t>
            </a:r>
            <a:r>
              <a:rPr lang="pt-BR" sz="2400" dirty="0" smtClean="0"/>
              <a:t>integrantes;</a:t>
            </a:r>
            <a:endParaRPr lang="pt-BR" sz="2400" dirty="0"/>
          </a:p>
          <a:p>
            <a:pPr algn="just"/>
            <a:r>
              <a:rPr lang="pt-BR" sz="2400" dirty="0"/>
              <a:t>Permitiu cadastrar o 100% de cobertura para o programa que envolve os usuários hipertensos e aumentou a cobertura a 75% para o programa dos usuários diabéticos.</a:t>
            </a:r>
            <a:endParaRPr lang="es-ES_tradnl" sz="2400" dirty="0"/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80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69" y="365759"/>
            <a:ext cx="8775510" cy="753357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002060"/>
                </a:solidFill>
                <a:latin typeface="+mn-lt"/>
              </a:rPr>
              <a:t>Importância da intervencão para o serviço</a:t>
            </a:r>
            <a:endParaRPr lang="es-ES_tradnl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069" y="1528550"/>
            <a:ext cx="8775510" cy="5117910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Melhorou o acolhimento aos usuarios</a:t>
            </a:r>
            <a:r>
              <a:rPr lang="es-ES" sz="2400" dirty="0"/>
              <a:t>;</a:t>
            </a:r>
            <a:endParaRPr lang="es-ES" sz="2400" dirty="0" smtClean="0"/>
          </a:p>
          <a:p>
            <a:pPr algn="just"/>
            <a:r>
              <a:rPr lang="pt-BR" sz="2400" dirty="0"/>
              <a:t>Propiciou a organização da agenda para atendimento aos usuários e a demanda espontânea e também dos prontuários assim como a classificação de risco para a </a:t>
            </a:r>
            <a:r>
              <a:rPr lang="pt-BR" sz="2400" dirty="0" smtClean="0"/>
              <a:t>priorização deles;</a:t>
            </a:r>
          </a:p>
          <a:p>
            <a:pPr algn="just"/>
            <a:r>
              <a:rPr lang="pt-BR" sz="2400" dirty="0"/>
              <a:t>Permitiu a realização de arquivo específico para melhor organização e </a:t>
            </a:r>
            <a:r>
              <a:rPr lang="pt-BR" sz="2400" dirty="0" smtClean="0"/>
              <a:t>monitoramento;</a:t>
            </a:r>
          </a:p>
          <a:p>
            <a:pPr algn="just"/>
            <a:r>
              <a:rPr lang="pt-BR" sz="2400" dirty="0" smtClean="0"/>
              <a:t>incremento da </a:t>
            </a:r>
            <a:r>
              <a:rPr lang="pt-BR" sz="2400" dirty="0"/>
              <a:t>quantidade de exames complementares no laboratório do </a:t>
            </a:r>
            <a:r>
              <a:rPr lang="pt-BR" sz="2400" dirty="0" smtClean="0"/>
              <a:t>município;</a:t>
            </a:r>
          </a:p>
          <a:p>
            <a:pPr algn="just"/>
            <a:r>
              <a:rPr lang="pt-BR" sz="2400" dirty="0"/>
              <a:t>integração da equipe com outros profissionais como a nutricionista, psicóloga e o educador </a:t>
            </a:r>
            <a:r>
              <a:rPr lang="pt-BR" sz="2400" dirty="0" smtClean="0"/>
              <a:t>físico;</a:t>
            </a:r>
          </a:p>
          <a:p>
            <a:pPr algn="just"/>
            <a:r>
              <a:rPr lang="pt-BR" sz="2400" dirty="0"/>
              <a:t>incorporação a rotina da unidade como uma ação de acompanhamento dos portadores de Hipertensão Arterial Sistémica e/ou Diabetes </a:t>
            </a:r>
            <a:r>
              <a:rPr lang="pt-BR" sz="2400" dirty="0" smtClean="0"/>
              <a:t>mellitus</a:t>
            </a:r>
            <a:r>
              <a:rPr lang="pt-BR" sz="2400" dirty="0"/>
              <a:t>.</a:t>
            </a:r>
            <a:r>
              <a:rPr lang="pt-BR" sz="2400" dirty="0" smtClean="0"/>
              <a:t>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2342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830" y="365760"/>
            <a:ext cx="8830101" cy="1149141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002060"/>
                </a:solidFill>
                <a:latin typeface="+mn-lt"/>
              </a:rPr>
              <a:t>Importância </a:t>
            </a:r>
            <a:r>
              <a:rPr lang="es-ES" sz="3200" dirty="0">
                <a:solidFill>
                  <a:srgbClr val="002060"/>
                </a:solidFill>
                <a:latin typeface="+mn-lt"/>
              </a:rPr>
              <a:t>da intervenção para a comunidade</a:t>
            </a:r>
            <a:endParaRPr lang="es-ES_tradnl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830" y="1828801"/>
            <a:ext cx="8830101" cy="435133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Satisfação dos usuários hipertensos e diabéticos com o trabalho realizado;</a:t>
            </a:r>
          </a:p>
          <a:p>
            <a:r>
              <a:rPr lang="es-ES" sz="2400" dirty="0" smtClean="0"/>
              <a:t>Maior engajamento nas questões de saúde;</a:t>
            </a:r>
          </a:p>
          <a:p>
            <a:r>
              <a:rPr lang="es-ES" sz="2400" dirty="0" smtClean="0"/>
              <a:t>Oferta de um serviço mais eficiente, organizado e com qualidade;</a:t>
            </a:r>
          </a:p>
          <a:p>
            <a:r>
              <a:rPr lang="es-ES" sz="2400" dirty="0" smtClean="0"/>
              <a:t>Mudanças no estilo de vida dos usuários e maior qualidade de vida;</a:t>
            </a:r>
          </a:p>
          <a:p>
            <a:r>
              <a:rPr lang="es-ES" sz="2400" dirty="0" smtClean="0"/>
              <a:t>Melhor relação equipe-</a:t>
            </a:r>
            <a:r>
              <a:rPr lang="es-ES" sz="2400" dirty="0" err="1" smtClean="0"/>
              <a:t>comunidade</a:t>
            </a:r>
            <a:r>
              <a:rPr lang="es-ES" sz="2400" dirty="0" smtClean="0"/>
              <a:t>;</a:t>
            </a:r>
          </a:p>
          <a:p>
            <a:r>
              <a:rPr lang="es-ES" sz="2400" dirty="0" smtClean="0"/>
              <a:t>Proposta de ampliação a outras áreas programáticas.</a:t>
            </a:r>
          </a:p>
        </p:txBody>
      </p:sp>
      <p:pic>
        <p:nvPicPr>
          <p:cNvPr id="4" name="Picture 4" descr="http://poderdoclique.com/wp-content/uploads/2014/02/abaixo-assin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7" y="4858803"/>
            <a:ext cx="1571461" cy="16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  <a:latin typeface="+mn-lt"/>
              </a:rPr>
              <a:t>Reflexão crítica sobre o processo pessoal de aprendizagem</a:t>
            </a:r>
            <a:endParaRPr lang="es-ES_tradnl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144" y="2238234"/>
            <a:ext cx="8830102" cy="4351337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Proporcionou superação profissional, aperfeiçoamento dos conhecimentos e adquisição de novos;</a:t>
            </a:r>
          </a:p>
          <a:p>
            <a:pPr algn="just"/>
            <a:r>
              <a:rPr lang="es-ES" sz="2400" dirty="0" smtClean="0"/>
              <a:t>A participação nos fóruns e nos casos interativos propicio interagir com outros profissionais e com orientadores, troca de ideias e experiências;</a:t>
            </a:r>
          </a:p>
          <a:p>
            <a:pPr algn="just"/>
            <a:r>
              <a:rPr lang="es-ES" sz="2400" dirty="0" smtClean="0"/>
              <a:t>Os estudos das práticas clínicas permitiram investigar e pesquisar os temas com dificuldades nos testes de </a:t>
            </a:r>
            <a:r>
              <a:rPr lang="es-ES" sz="2400" dirty="0" err="1" smtClean="0"/>
              <a:t>qualificação</a:t>
            </a:r>
            <a:r>
              <a:rPr lang="es-ES" sz="2400" dirty="0" smtClean="0"/>
              <a:t> cognitiva;</a:t>
            </a:r>
          </a:p>
          <a:p>
            <a:pPr algn="just"/>
            <a:r>
              <a:rPr lang="es-ES" sz="2400" dirty="0" smtClean="0"/>
              <a:t>Melhor qualidade de atenção na área programática de HAS e DM;</a:t>
            </a:r>
          </a:p>
          <a:p>
            <a:pPr algn="just"/>
            <a:r>
              <a:rPr lang="es-ES" sz="2400" dirty="0" err="1" smtClean="0"/>
              <a:t>Melhorar</a:t>
            </a:r>
            <a:r>
              <a:rPr lang="es-ES" sz="2400" dirty="0" smtClean="0"/>
              <a:t> a </a:t>
            </a:r>
            <a:r>
              <a:rPr lang="es-ES" sz="2400" dirty="0" err="1" smtClean="0"/>
              <a:t>língua</a:t>
            </a:r>
            <a:r>
              <a:rPr lang="es-ES" sz="2400" dirty="0" smtClean="0"/>
              <a:t> portuguesa.</a:t>
            </a:r>
            <a:endParaRPr lang="es-ES_tradnl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34" y="5323740"/>
            <a:ext cx="2389512" cy="14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8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5227092"/>
            <a:ext cx="7886700" cy="1978926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  <a:latin typeface="+mn-lt"/>
              </a:rPr>
              <a:t>Obrigada a todos!</a:t>
            </a:r>
            <a:endParaRPr lang="es-ES_tradnl" sz="4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300"/>
            <a:ext cx="7087737" cy="53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954" y="177422"/>
            <a:ext cx="7437177" cy="600501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+mn-lt"/>
              </a:rPr>
              <a:t>Introdução</a:t>
            </a:r>
            <a:endParaRPr lang="es-ES_tradnl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773" y="887105"/>
            <a:ext cx="8761863" cy="552734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9600" dirty="0"/>
              <a:t>A Diabetes </a:t>
            </a:r>
            <a:r>
              <a:rPr lang="pt-BR" sz="9600" i="1" dirty="0"/>
              <a:t>m</a:t>
            </a:r>
            <a:r>
              <a:rPr lang="pt-BR" sz="9600" i="1" dirty="0" smtClean="0"/>
              <a:t>ellitus</a:t>
            </a:r>
            <a:r>
              <a:rPr lang="pt-BR" sz="9600" dirty="0" smtClean="0"/>
              <a:t> (DM) </a:t>
            </a:r>
            <a:r>
              <a:rPr lang="pt-BR" sz="9600" dirty="0"/>
              <a:t>e a </a:t>
            </a:r>
            <a:r>
              <a:rPr lang="pt-BR" sz="9600" dirty="0" smtClean="0"/>
              <a:t>Hipertensão Arterial Sistêmica (HAS) </a:t>
            </a:r>
            <a:r>
              <a:rPr lang="pt-BR" sz="9600" dirty="0"/>
              <a:t>são responsáveis pela primeira causa de mortalidade e de hospitalizações no Sistema Único de Saúde (SUS) </a:t>
            </a:r>
            <a:r>
              <a:rPr lang="pt-BR" sz="9600" dirty="0" smtClean="0"/>
              <a:t>e </a:t>
            </a:r>
            <a:r>
              <a:rPr lang="pt-BR" sz="9600" dirty="0"/>
              <a:t>são fatores desencadeantes de outras doenças que provocam incapacidade ao </a:t>
            </a:r>
            <a:r>
              <a:rPr lang="pt-BR" sz="9600" dirty="0" smtClean="0"/>
              <a:t>indivíduo</a:t>
            </a:r>
            <a:r>
              <a:rPr lang="pt-BR" sz="9600" dirty="0"/>
              <a:t>;</a:t>
            </a:r>
            <a:endParaRPr lang="pt-BR" sz="9600" dirty="0" smtClean="0"/>
          </a:p>
          <a:p>
            <a:pPr algn="just">
              <a:lnSpc>
                <a:spcPct val="170000"/>
              </a:lnSpc>
            </a:pPr>
            <a:r>
              <a:rPr lang="pt-BR" sz="9600" dirty="0" smtClean="0"/>
              <a:t>A </a:t>
            </a:r>
            <a:r>
              <a:rPr lang="pt-BR" sz="9600" dirty="0"/>
              <a:t>prevalência </a:t>
            </a:r>
            <a:r>
              <a:rPr lang="pt-BR" sz="9600" dirty="0" smtClean="0"/>
              <a:t>de HAS varia de 22</a:t>
            </a:r>
            <a:r>
              <a:rPr lang="pt-BR" sz="9600" dirty="0"/>
              <a:t>% e 44% para adultos, chegando a mais de 50% para indivíduos com 60 a 69 anos e 75% para indivíduos com mais de 70 </a:t>
            </a:r>
            <a:r>
              <a:rPr lang="pt-BR" sz="9600" dirty="0" smtClean="0"/>
              <a:t>anos</a:t>
            </a:r>
            <a:r>
              <a:rPr lang="pt-BR" sz="9600" dirty="0"/>
              <a:t> </a:t>
            </a:r>
            <a:r>
              <a:rPr lang="pt-BR" sz="9600" dirty="0" smtClean="0"/>
              <a:t>e a prevalência de DM acima de </a:t>
            </a:r>
            <a:r>
              <a:rPr lang="pt-BR" sz="9600" dirty="0"/>
              <a:t>18 anos aumentou de 5,3% a 5,6%, entre 2006 e </a:t>
            </a:r>
            <a:r>
              <a:rPr lang="pt-BR" sz="9600" dirty="0" smtClean="0"/>
              <a:t>2011.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pt-BR" sz="7200" dirty="0" smtClean="0"/>
              <a:t>Vigitel, 2014</a:t>
            </a:r>
          </a:p>
          <a:p>
            <a:pPr algn="just">
              <a:lnSpc>
                <a:spcPct val="170000"/>
              </a:lnSpc>
            </a:pPr>
            <a:endParaRPr lang="pt-BR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13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alização de Mostarda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8980"/>
          <a:stretch>
            <a:fillRect/>
          </a:stretch>
        </p:blipFill>
        <p:spPr bwMode="auto">
          <a:xfrm>
            <a:off x="6097602" y="130505"/>
            <a:ext cx="2759795" cy="29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4873" y="130506"/>
            <a:ext cx="5727069" cy="2694582"/>
          </a:xfrm>
        </p:spPr>
        <p:txBody>
          <a:bodyPr>
            <a:norm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2060"/>
                </a:solidFill>
              </a:rPr>
              <a:t>Mostardas (RS) </a:t>
            </a:r>
            <a:r>
              <a:rPr lang="es-ES" sz="2200" dirty="0" smtClean="0"/>
              <a:t>- Faz </a:t>
            </a:r>
            <a:r>
              <a:rPr lang="es-ES" sz="2200" dirty="0"/>
              <a:t>parte do litoral </a:t>
            </a:r>
            <a:r>
              <a:rPr lang="pt-BR" sz="2200" dirty="0"/>
              <a:t>sul</a:t>
            </a:r>
            <a:r>
              <a:rPr lang="es-ES" sz="2200" dirty="0"/>
              <a:t> do Estado Rio Grande do Sul, entre a Laguna dos Patos e o Océano </a:t>
            </a:r>
            <a:r>
              <a:rPr lang="es-ES" sz="2200" dirty="0" smtClean="0"/>
              <a:t>Atlántico;</a:t>
            </a:r>
            <a:endParaRPr lang="es-ES" sz="22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200" dirty="0"/>
              <a:t>População</a:t>
            </a:r>
            <a:r>
              <a:rPr lang="es-ES" sz="2200" dirty="0"/>
              <a:t> estimada de 12.124 </a:t>
            </a:r>
            <a:r>
              <a:rPr lang="es-ES" sz="2200" dirty="0" smtClean="0"/>
              <a:t>habitantes;</a:t>
            </a:r>
            <a:endParaRPr lang="es-ES" sz="22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200" dirty="0"/>
              <a:t>Clima subtropical </a:t>
            </a:r>
            <a:r>
              <a:rPr lang="es-ES" sz="2200" dirty="0" smtClean="0"/>
              <a:t>úmido;</a:t>
            </a:r>
            <a:endParaRPr lang="es-ES" sz="22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Conta</a:t>
            </a:r>
            <a:r>
              <a:rPr lang="es-ES" sz="2200" dirty="0" smtClean="0"/>
              <a:t> </a:t>
            </a:r>
            <a:r>
              <a:rPr lang="pt-BR" sz="2200" dirty="0"/>
              <a:t>com</a:t>
            </a:r>
            <a:r>
              <a:rPr lang="es-ES" sz="2200" dirty="0"/>
              <a:t> 5 UBS, todas </a:t>
            </a:r>
            <a:r>
              <a:rPr lang="pt-BR" sz="2200" dirty="0"/>
              <a:t>com</a:t>
            </a:r>
            <a:r>
              <a:rPr lang="es-ES" sz="2200" dirty="0"/>
              <a:t> ESF, 2 situadas na </a:t>
            </a:r>
            <a:r>
              <a:rPr lang="pt-BR" sz="2200" dirty="0"/>
              <a:t>cidade</a:t>
            </a:r>
            <a:r>
              <a:rPr lang="es-ES" sz="2200" dirty="0"/>
              <a:t> e 3 em área rural.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_tradnl" sz="1500" dirty="0"/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124873" y="4750451"/>
            <a:ext cx="2603311" cy="19172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2" y="2907758"/>
            <a:ext cx="2828498" cy="1917258"/>
          </a:xfrm>
          <a:prstGeom prst="rect">
            <a:avLst/>
          </a:prstGeom>
        </p:spPr>
      </p:pic>
      <p:sp>
        <p:nvSpPr>
          <p:cNvPr id="8" name="Espaço Reservado para Texto 3"/>
          <p:cNvSpPr txBox="1">
            <a:spLocks/>
          </p:cNvSpPr>
          <p:nvPr/>
        </p:nvSpPr>
        <p:spPr>
          <a:xfrm>
            <a:off x="2965921" y="4907686"/>
            <a:ext cx="5772041" cy="207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02060"/>
                </a:solidFill>
              </a:rPr>
              <a:t>ESF IV Valim </a:t>
            </a:r>
            <a:r>
              <a:rPr lang="es-ES" sz="2200" dirty="0"/>
              <a:t>- Localização rural;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200" dirty="0"/>
              <a:t>1 equipe;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200" dirty="0"/>
              <a:t>População da área de abrangência: 1445;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200" dirty="0"/>
              <a:t>531 familias.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9397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320" y="161043"/>
            <a:ext cx="8843750" cy="12992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rgbClr val="002060"/>
                </a:solidFill>
                <a:latin typeface="+mn-lt"/>
              </a:rPr>
              <a:t>Situação da ação programática HAS e/ou DM antes da intervenção</a:t>
            </a:r>
            <a:endParaRPr lang="es-ES_tradnl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320" y="2333768"/>
            <a:ext cx="8843750" cy="4351337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600" dirty="0" smtClean="0"/>
              <a:t>Cobertura incompleta de usuarios com HAS (98,7%) e DM (57,6%);</a:t>
            </a:r>
          </a:p>
          <a:p>
            <a:pPr algn="just"/>
            <a:r>
              <a:rPr lang="es-ES" sz="2600" dirty="0" smtClean="0"/>
              <a:t>Não existência na unidade de protocolos de atendimento para usuarios portadores de HAS e DM;</a:t>
            </a:r>
          </a:p>
          <a:p>
            <a:pPr algn="just"/>
            <a:r>
              <a:rPr lang="es-ES" sz="2600" dirty="0" smtClean="0"/>
              <a:t>Atendimentos sem a qualidade requerida;</a:t>
            </a:r>
          </a:p>
          <a:p>
            <a:pPr algn="just"/>
            <a:r>
              <a:rPr lang="es-ES" sz="2600" dirty="0" smtClean="0"/>
              <a:t>Não existência de grupos para atividade de promoção e prevenção</a:t>
            </a:r>
            <a:r>
              <a:rPr lang="es-ES" sz="2600" dirty="0"/>
              <a:t> </a:t>
            </a:r>
            <a:r>
              <a:rPr lang="es-ES" sz="2600" dirty="0" smtClean="0"/>
              <a:t>à saúde;</a:t>
            </a:r>
          </a:p>
          <a:p>
            <a:pPr algn="just"/>
            <a:r>
              <a:rPr lang="es-ES" sz="2600" dirty="0" smtClean="0"/>
              <a:t>Sem registros específicos para usuários portadores de HAS e DM;</a:t>
            </a:r>
          </a:p>
          <a:p>
            <a:pPr algn="just"/>
            <a:r>
              <a:rPr lang="es-ES" sz="2600" dirty="0" smtClean="0"/>
              <a:t>Necessidade de capacitação da equipe sobre os protocolos de atenção;</a:t>
            </a:r>
          </a:p>
          <a:p>
            <a:pPr algn="just"/>
            <a:r>
              <a:rPr lang="es-ES" sz="2600" dirty="0" smtClean="0"/>
              <a:t>Necessidade de maior envolvimento da equipe nos atendimentos.</a:t>
            </a:r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82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04716"/>
            <a:ext cx="7886700" cy="1241946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+mn-lt"/>
              </a:rPr>
              <a:t>Objetivo Geral e Específicos</a:t>
            </a:r>
            <a:endParaRPr lang="es-ES_tradnl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09183" y="1037230"/>
            <a:ext cx="8996898" cy="420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BR" sz="2400" dirty="0"/>
              <a:t>*</a:t>
            </a:r>
            <a:r>
              <a:rPr lang="pt-BR" sz="2400" dirty="0" smtClean="0"/>
              <a:t>Melhorar a atenção aos usuários Hipertensos e Diabéticos na ESF IV Valim, Mostardas/ RS.</a:t>
            </a:r>
            <a:endParaRPr lang="es-ES_tradnl" sz="2400" dirty="0" smtClean="0"/>
          </a:p>
          <a:p>
            <a:endParaRPr lang="es-ES_tradnl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09183" y="2565779"/>
            <a:ext cx="8996898" cy="4569702"/>
          </a:xfrm>
        </p:spPr>
        <p:txBody>
          <a:bodyPr>
            <a:normAutofit/>
          </a:bodyPr>
          <a:lstStyle/>
          <a:p>
            <a:pPr marL="385763" indent="-385763" algn="just">
              <a:buFont typeface="+mj-lt"/>
              <a:buAutoNum type="arabicPeriod"/>
            </a:pPr>
            <a:r>
              <a:rPr lang="pt-BR" sz="2400" dirty="0"/>
              <a:t>Ampliar a cobertura de usuários hipertensos e/ou diabéticos na </a:t>
            </a:r>
            <a:r>
              <a:rPr lang="pt-BR" sz="2400" dirty="0" smtClean="0"/>
              <a:t>UBS;</a:t>
            </a:r>
            <a:endParaRPr lang="es-ES_tradnl" sz="240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2400" dirty="0"/>
              <a:t>Melhorar a qualidade da atenção a hipertensos e/ou diabéticos na </a:t>
            </a:r>
            <a:r>
              <a:rPr lang="pt-BR" sz="2400" dirty="0" smtClean="0"/>
              <a:t>UBS;</a:t>
            </a:r>
            <a:endParaRPr lang="es-ES_tradnl" sz="240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2400" dirty="0"/>
              <a:t>Melhorar a adesão de usuários hipertensos e/ou diabéticos ao programa na </a:t>
            </a:r>
            <a:r>
              <a:rPr lang="pt-BR" sz="2400" dirty="0" smtClean="0"/>
              <a:t>UBS;</a:t>
            </a:r>
            <a:endParaRPr lang="es-ES_tradnl" sz="240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2400" dirty="0" smtClean="0"/>
              <a:t>Melhorar </a:t>
            </a:r>
            <a:r>
              <a:rPr lang="pt-BR" sz="2400" dirty="0"/>
              <a:t>o registro das informações dos usuários hipertensos ou diabéticos na </a:t>
            </a:r>
            <a:r>
              <a:rPr lang="pt-BR" sz="2400" dirty="0" smtClean="0"/>
              <a:t>UBS;</a:t>
            </a:r>
            <a:endParaRPr lang="es-ES_tradnl" sz="240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2400" dirty="0"/>
              <a:t>Mapear hipertensos e/ou diabéticos de risco para doença </a:t>
            </a:r>
            <a:r>
              <a:rPr lang="pt-BR" sz="2400" dirty="0" smtClean="0"/>
              <a:t>cardiovascular;</a:t>
            </a:r>
            <a:endParaRPr lang="es-ES_tradnl" sz="240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2400" dirty="0"/>
              <a:t>Promover a saúde de hipertensos e diabéticos na UBS.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1035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428" y="106454"/>
            <a:ext cx="7886700" cy="91713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Metodologia</a:t>
            </a:r>
            <a:endParaRPr lang="es-ES_tradnl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428" y="1555845"/>
            <a:ext cx="9020572" cy="462429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Capacitação da equipe sobre os protocolos de atenção a usuários com HAS e DM;</a:t>
            </a:r>
          </a:p>
          <a:p>
            <a:r>
              <a:rPr lang="es-ES" sz="2400" dirty="0" smtClean="0"/>
              <a:t>Realização dos grupos para atividades educativas de promoção e prevenção de saúde;</a:t>
            </a:r>
          </a:p>
          <a:p>
            <a:r>
              <a:rPr lang="es-ES" sz="2400" dirty="0" smtClean="0"/>
              <a:t>Divulgação da ação programática na comunidade;</a:t>
            </a:r>
          </a:p>
          <a:p>
            <a:r>
              <a:rPr lang="es-ES" sz="2400" dirty="0" smtClean="0"/>
              <a:t>Participação dos líderes comunitários e gestora municipal;</a:t>
            </a:r>
          </a:p>
          <a:p>
            <a:r>
              <a:rPr lang="es-ES" sz="2400" dirty="0" smtClean="0"/>
              <a:t>Organização do serviço;</a:t>
            </a:r>
          </a:p>
          <a:p>
            <a:r>
              <a:rPr lang="es-ES" sz="2400" dirty="0" smtClean="0"/>
              <a:t>Atendimento com uso dos registros específicos;</a:t>
            </a:r>
          </a:p>
          <a:p>
            <a:r>
              <a:rPr lang="es-ES" sz="2400" dirty="0" smtClean="0"/>
              <a:t>Visitas domiciliares;</a:t>
            </a:r>
          </a:p>
          <a:p>
            <a:r>
              <a:rPr lang="es-ES" sz="2400" dirty="0" smtClean="0"/>
              <a:t>Monitoramento e avaliaçaõ das atividades.</a:t>
            </a:r>
          </a:p>
          <a:p>
            <a:endParaRPr lang="es-ES_tradnl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75" y="4617539"/>
            <a:ext cx="2499756" cy="17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036" y="409433"/>
            <a:ext cx="8938430" cy="2020793"/>
          </a:xfrm>
        </p:spPr>
        <p:txBody>
          <a:bodyPr>
            <a:noAutofit/>
          </a:bodyPr>
          <a:lstStyle/>
          <a:p>
            <a:r>
              <a:rPr lang="es-ES" sz="1500" dirty="0"/>
              <a:t/>
            </a:r>
            <a:br>
              <a:rPr lang="es-ES" sz="1500" dirty="0"/>
            </a:br>
            <a:r>
              <a:rPr lang="es-ES" b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esultados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	</a:t>
            </a:r>
            <a:r>
              <a:rPr lang="es-ES" sz="2000" u="sng" dirty="0" smtClean="0">
                <a:latin typeface="+mn-lt"/>
              </a:rPr>
              <a:t>Objetivo </a:t>
            </a:r>
            <a:r>
              <a:rPr lang="es-ES" sz="2000" u="sng" dirty="0">
                <a:latin typeface="+mn-lt"/>
              </a:rPr>
              <a:t>1</a:t>
            </a:r>
            <a:r>
              <a:rPr lang="es-ES" sz="2000" dirty="0">
                <a:latin typeface="+mn-lt"/>
              </a:rPr>
              <a:t>: </a:t>
            </a:r>
            <a:r>
              <a:rPr lang="pt-BR" sz="2000" dirty="0">
                <a:latin typeface="+mn-lt"/>
              </a:rPr>
              <a:t>Ampliar a cobertura de usuários hipertensos e/ou diabéticos na UBS.</a:t>
            </a:r>
            <a:r>
              <a:rPr lang="es-ES_tradnl" sz="2000" dirty="0">
                <a:latin typeface="+mn-lt"/>
              </a:rPr>
              <a:t/>
            </a:r>
            <a:br>
              <a:rPr lang="es-ES_tradnl" sz="2000" dirty="0">
                <a:latin typeface="+mn-lt"/>
              </a:rPr>
            </a:br>
            <a:r>
              <a:rPr lang="es-ES_tradnl" sz="2000" dirty="0" smtClean="0">
                <a:latin typeface="+mn-lt"/>
              </a:rPr>
              <a:t>	Meta</a:t>
            </a:r>
            <a:r>
              <a:rPr lang="es-ES_tradnl" sz="2000" dirty="0">
                <a:latin typeface="+mn-lt"/>
              </a:rPr>
              <a:t>: 1.1 </a:t>
            </a:r>
            <a:r>
              <a:rPr lang="pt-BR" sz="2000" dirty="0">
                <a:latin typeface="+mn-lt"/>
              </a:rPr>
              <a:t>Cadastrar 100% dos Hipertensos da área de abrangência no Programa de Atenção à Hipertensão Arterial e à Diabetes Mellitus da unidade de saúde</a:t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	Antes </a:t>
            </a:r>
            <a:r>
              <a:rPr lang="pt-BR" sz="2000" dirty="0">
                <a:latin typeface="+mn-lt"/>
              </a:rPr>
              <a:t>da intervenção: 98,7%.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1800" dirty="0"/>
              <a:t>Mês 1: 108 (33,4</a:t>
            </a:r>
            <a:r>
              <a:rPr lang="pt-BR" sz="1800" dirty="0" smtClean="0"/>
              <a:t>%)  </a:t>
            </a:r>
            <a:r>
              <a:rPr lang="pt-BR" sz="1800" dirty="0"/>
              <a:t>Mês 2: 223 (69,0%)  Mês 3: 323 (100,0%)</a:t>
            </a:r>
            <a:r>
              <a:rPr lang="es-ES_tradnl" sz="1800" dirty="0"/>
              <a:t>.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409278"/>
              </p:ext>
            </p:extLst>
          </p:nvPr>
        </p:nvGraphicFramePr>
        <p:xfrm>
          <a:off x="1618114" y="3368826"/>
          <a:ext cx="5922274" cy="297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618114" y="5985396"/>
            <a:ext cx="59222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350" dirty="0" smtClean="0"/>
          </a:p>
          <a:p>
            <a:endParaRPr lang="es-ES" sz="1350" dirty="0"/>
          </a:p>
          <a:p>
            <a:r>
              <a:rPr lang="es-ES" sz="1350" dirty="0" smtClean="0"/>
              <a:t>Figura </a:t>
            </a:r>
            <a:r>
              <a:rPr lang="es-ES" sz="1350" dirty="0"/>
              <a:t>1: Cobertura do programa de </a:t>
            </a:r>
            <a:r>
              <a:rPr lang="pt-BR" sz="1350" dirty="0"/>
              <a:t>atenção</a:t>
            </a:r>
            <a:r>
              <a:rPr lang="es-ES" sz="1350" dirty="0"/>
              <a:t> ao  hipertenso na unidade de saúde. </a:t>
            </a:r>
          </a:p>
        </p:txBody>
      </p:sp>
    </p:spTree>
    <p:extLst>
      <p:ext uri="{BB962C8B-B14F-4D97-AF65-F5344CB8AC3E}">
        <p14:creationId xmlns:p14="http://schemas.microsoft.com/office/powerpoint/2010/main" val="12358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21" y="191068"/>
            <a:ext cx="8789158" cy="16213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500" dirty="0"/>
              <a:t/>
            </a:r>
            <a:br>
              <a:rPr lang="es-ES" sz="1500" dirty="0"/>
            </a:br>
            <a:r>
              <a:rPr lang="es-ES" sz="1500" dirty="0" smtClean="0"/>
              <a:t>	</a:t>
            </a:r>
            <a:r>
              <a:rPr lang="es-ES" sz="2000" dirty="0" smtClean="0"/>
              <a:t>Meta </a:t>
            </a:r>
            <a:r>
              <a:rPr lang="es-ES" sz="2000" dirty="0"/>
              <a:t>1.2- </a:t>
            </a:r>
            <a:r>
              <a:rPr lang="pt-BR" sz="2000" dirty="0"/>
              <a:t>Cadastrar 70% dos Diabéticos da área de abrangência no Programa de Atenção à Hipertensão Arterial e à Diabetes Mellitus da unidade de saúde.</a:t>
            </a:r>
            <a:br>
              <a:rPr lang="pt-BR" sz="2000" dirty="0"/>
            </a:br>
            <a:r>
              <a:rPr lang="pt-BR" sz="2000" dirty="0"/>
              <a:t>Antes da intervenção: 57,6%</a:t>
            </a:r>
            <a:r>
              <a:rPr lang="es-ES_tradnl" sz="2000" dirty="0"/>
              <a:t/>
            </a:r>
            <a:br>
              <a:rPr lang="es-ES_tradnl" sz="2000" dirty="0"/>
            </a:br>
            <a:endParaRPr lang="es-ES_tradnl" sz="2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812550"/>
              </p:ext>
            </p:extLst>
          </p:nvPr>
        </p:nvGraphicFramePr>
        <p:xfrm>
          <a:off x="1694717" y="3062194"/>
          <a:ext cx="5754566" cy="277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12220" y="2303755"/>
            <a:ext cx="57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Mês 1: 26 (28,3%)    Mês 2: 51 (55,4%)  Mês 3: 69 (75,0%)</a:t>
            </a:r>
            <a:endParaRPr lang="es-ES_tradnl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75061" y="5993323"/>
            <a:ext cx="60288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/>
              <a:t>Figura 2: Cobertura do programa de atenção ao diabético na unidade de saúde</a:t>
            </a:r>
            <a:endParaRPr lang="es-ES_tradnl" sz="1350" dirty="0"/>
          </a:p>
        </p:txBody>
      </p:sp>
    </p:spTree>
    <p:extLst>
      <p:ext uri="{BB962C8B-B14F-4D97-AF65-F5344CB8AC3E}">
        <p14:creationId xmlns:p14="http://schemas.microsoft.com/office/powerpoint/2010/main" val="34190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478" y="532263"/>
            <a:ext cx="8911988" cy="2661313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025" dirty="0">
                <a:latin typeface="+mn-lt"/>
              </a:rPr>
              <a:t/>
            </a:r>
            <a:br>
              <a:rPr lang="es-ES" sz="2025" dirty="0">
                <a:latin typeface="+mn-lt"/>
              </a:rPr>
            </a:br>
            <a:r>
              <a:rPr lang="es-ES" sz="2025" dirty="0">
                <a:latin typeface="+mn-lt"/>
              </a:rPr>
              <a:t/>
            </a:r>
            <a:br>
              <a:rPr lang="es-ES" sz="2025" dirty="0">
                <a:latin typeface="+mn-lt"/>
              </a:rPr>
            </a:br>
            <a:r>
              <a:rPr lang="es-ES" sz="2025" dirty="0">
                <a:latin typeface="+mn-lt"/>
              </a:rPr>
              <a:t/>
            </a:r>
            <a:br>
              <a:rPr lang="es-ES" sz="2025" dirty="0">
                <a:latin typeface="+mn-lt"/>
              </a:rPr>
            </a:br>
            <a:r>
              <a:rPr lang="es-ES" sz="2025" dirty="0">
                <a:latin typeface="+mn-lt"/>
              </a:rPr>
              <a:t/>
            </a:r>
            <a:br>
              <a:rPr lang="es-ES" sz="2025" dirty="0">
                <a:latin typeface="+mn-lt"/>
              </a:rPr>
            </a:br>
            <a:r>
              <a:rPr lang="es-ES" sz="2025" dirty="0" smtClean="0">
                <a:latin typeface="+mn-lt"/>
              </a:rPr>
              <a:t>	</a:t>
            </a:r>
            <a:r>
              <a:rPr lang="es-ES" sz="2175" u="sng" dirty="0" smtClean="0">
                <a:latin typeface="+mn-lt"/>
              </a:rPr>
              <a:t>Objetivo </a:t>
            </a:r>
            <a:r>
              <a:rPr lang="es-ES" sz="2175" u="sng" dirty="0">
                <a:latin typeface="+mn-lt"/>
              </a:rPr>
              <a:t>2</a:t>
            </a:r>
            <a:r>
              <a:rPr lang="es-ES" sz="2175" dirty="0">
                <a:latin typeface="+mn-lt"/>
              </a:rPr>
              <a:t>: </a:t>
            </a:r>
            <a:r>
              <a:rPr lang="pt-BR" sz="2175" dirty="0">
                <a:latin typeface="+mn-lt"/>
              </a:rPr>
              <a:t>Melhorar a qualidade da atenção a hipertensos e/ou diabéticos na UBS.</a:t>
            </a:r>
            <a:r>
              <a:rPr lang="es-ES_tradnl" sz="2175" dirty="0">
                <a:latin typeface="+mn-lt"/>
              </a:rPr>
              <a:t/>
            </a:r>
            <a:br>
              <a:rPr lang="es-ES_tradnl" sz="2175" dirty="0">
                <a:latin typeface="+mn-lt"/>
              </a:rPr>
            </a:br>
            <a:r>
              <a:rPr lang="es-ES_tradnl" sz="2175" dirty="0">
                <a:latin typeface="+mn-lt"/>
              </a:rPr>
              <a:t/>
            </a:r>
            <a:br>
              <a:rPr lang="es-ES_tradnl" sz="2175" dirty="0">
                <a:latin typeface="+mn-lt"/>
              </a:rPr>
            </a:br>
            <a:r>
              <a:rPr lang="es-ES_tradnl" sz="2175" dirty="0" smtClean="0">
                <a:latin typeface="+mn-lt"/>
              </a:rPr>
              <a:t>	</a:t>
            </a:r>
            <a:r>
              <a:rPr lang="pt-BR" sz="2175" dirty="0" smtClean="0">
                <a:latin typeface="+mn-lt"/>
              </a:rPr>
              <a:t>Meta </a:t>
            </a:r>
            <a:r>
              <a:rPr lang="pt-BR" sz="2175" dirty="0">
                <a:latin typeface="+mn-lt"/>
              </a:rPr>
              <a:t>2.1: Realizar exame clínico apropriado em 100% dos hipertensos.</a:t>
            </a:r>
            <a:br>
              <a:rPr lang="pt-BR" sz="2175" dirty="0">
                <a:latin typeface="+mn-lt"/>
              </a:rPr>
            </a:br>
            <a:r>
              <a:rPr lang="pt-BR" sz="2175" dirty="0">
                <a:latin typeface="+mn-lt"/>
              </a:rPr>
              <a:t>Mês 1: 108 (100%)      Mês 2: 223 (100%)    </a:t>
            </a:r>
            <a:r>
              <a:rPr lang="pt-BR" sz="2175" dirty="0" smtClean="0">
                <a:latin typeface="+mn-lt"/>
              </a:rPr>
              <a:t>Mês </a:t>
            </a:r>
            <a:r>
              <a:rPr lang="pt-BR" sz="2175" dirty="0">
                <a:latin typeface="+mn-lt"/>
              </a:rPr>
              <a:t>3: 323 (100%).</a:t>
            </a:r>
            <a:br>
              <a:rPr lang="pt-BR" sz="2175" dirty="0">
                <a:latin typeface="+mn-lt"/>
              </a:rPr>
            </a:br>
            <a:r>
              <a:rPr lang="pt-BR" sz="2175" dirty="0">
                <a:latin typeface="+mn-lt"/>
              </a:rPr>
              <a:t/>
            </a:r>
            <a:br>
              <a:rPr lang="pt-BR" sz="2175" dirty="0">
                <a:latin typeface="+mn-lt"/>
              </a:rPr>
            </a:br>
            <a:r>
              <a:rPr lang="pt-BR" sz="2175" dirty="0" smtClean="0">
                <a:latin typeface="+mn-lt"/>
              </a:rPr>
              <a:t>	Meta </a:t>
            </a:r>
            <a:r>
              <a:rPr lang="pt-BR" sz="2175" dirty="0">
                <a:latin typeface="+mn-lt"/>
              </a:rPr>
              <a:t>2.2: Realizar exame clínico apropriado em 100% dos diabéticos.</a:t>
            </a:r>
            <a:br>
              <a:rPr lang="pt-BR" sz="2175" dirty="0">
                <a:latin typeface="+mn-lt"/>
              </a:rPr>
            </a:br>
            <a:r>
              <a:rPr lang="pt-BR" sz="2175" dirty="0">
                <a:latin typeface="+mn-lt"/>
              </a:rPr>
              <a:t>Mês 1: 26 (100%)    Mês 2: 51 (100%)   </a:t>
            </a:r>
            <a:r>
              <a:rPr lang="pt-BR" sz="2175" dirty="0" smtClean="0">
                <a:latin typeface="+mn-lt"/>
              </a:rPr>
              <a:t>Mês </a:t>
            </a:r>
            <a:r>
              <a:rPr lang="pt-BR" sz="2175" dirty="0">
                <a:latin typeface="+mn-lt"/>
              </a:rPr>
              <a:t>3: 69 (100%).</a:t>
            </a:r>
            <a:r>
              <a:rPr lang="es-ES_tradnl" sz="2175" dirty="0">
                <a:latin typeface="+mn-lt"/>
              </a:rPr>
              <a:t/>
            </a:r>
            <a:br>
              <a:rPr lang="es-ES_tradnl" sz="2175" dirty="0">
                <a:latin typeface="+mn-lt"/>
              </a:rPr>
            </a:br>
            <a:r>
              <a:rPr lang="pt-BR" sz="2175" dirty="0">
                <a:latin typeface="+mn-lt"/>
              </a:rPr>
              <a:t/>
            </a:r>
            <a:br>
              <a:rPr lang="pt-BR" sz="2175" dirty="0">
                <a:latin typeface="+mn-lt"/>
              </a:rPr>
            </a:br>
            <a:r>
              <a:rPr lang="es-ES_tradnl" sz="2025" dirty="0">
                <a:latin typeface="+mn-lt"/>
              </a:rPr>
              <a:t/>
            </a:r>
            <a:br>
              <a:rPr lang="es-ES_tradnl" sz="2025" dirty="0">
                <a:latin typeface="+mn-lt"/>
              </a:rPr>
            </a:br>
            <a:r>
              <a:rPr lang="es-ES_tradnl" sz="2025" dirty="0">
                <a:latin typeface="+mn-lt"/>
              </a:rPr>
              <a:t/>
            </a:r>
            <a:br>
              <a:rPr lang="es-ES_tradnl" sz="2025" dirty="0">
                <a:latin typeface="+mn-lt"/>
              </a:rPr>
            </a:br>
            <a:endParaRPr lang="es-ES_tradnl" sz="2025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478" y="3534770"/>
            <a:ext cx="8911988" cy="2893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/>
              <a:t>	Meta </a:t>
            </a:r>
            <a:r>
              <a:rPr lang="pt-BR" sz="2000" dirty="0"/>
              <a:t>2.3: Garantir a 100% dos hipertensos a realização de exames complementares em dia de acordo com o protocolo.</a:t>
            </a:r>
          </a:p>
          <a:p>
            <a:pPr marL="0" indent="0" algn="just">
              <a:buNone/>
            </a:pPr>
            <a:r>
              <a:rPr lang="pt-BR" sz="2000" dirty="0" smtClean="0"/>
              <a:t>	Mês </a:t>
            </a:r>
            <a:r>
              <a:rPr lang="pt-BR" sz="2000" dirty="0"/>
              <a:t>1: 108 (100%)     Mês 2: 223 (100%)      Mês 3: 323 (100%).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	Meta </a:t>
            </a:r>
            <a:r>
              <a:rPr lang="pt-BR" sz="2000" dirty="0"/>
              <a:t>2.4: Garantir a 100% dos diabéticos a realização de exames complementares em dia de acordo com o protocolo.</a:t>
            </a:r>
          </a:p>
          <a:p>
            <a:pPr marL="0" indent="0" algn="just">
              <a:buNone/>
            </a:pPr>
            <a:r>
              <a:rPr lang="pt-BR" sz="2000" dirty="0" smtClean="0"/>
              <a:t>	Mês </a:t>
            </a:r>
            <a:r>
              <a:rPr lang="pt-BR" sz="2000" dirty="0"/>
              <a:t>1: 26 (100%)      Mês 2: 51 (100%)       Mês 3: 69 (100%).       </a:t>
            </a: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5406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1085</Words>
  <Application>Microsoft Office PowerPoint</Application>
  <PresentationFormat>Apresentação na tela (4:3)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 2</vt:lpstr>
      <vt:lpstr>HDOfficeLightV0</vt:lpstr>
      <vt:lpstr>1_HDOfficeLightV0</vt:lpstr>
      <vt:lpstr>Apresentação do PowerPoint</vt:lpstr>
      <vt:lpstr>Introdução</vt:lpstr>
      <vt:lpstr>Apresentação do PowerPoint</vt:lpstr>
      <vt:lpstr>Situação da ação programática HAS e/ou DM antes da intervenção</vt:lpstr>
      <vt:lpstr>Objetivo Geral e Específicos</vt:lpstr>
      <vt:lpstr>Metodologia</vt:lpstr>
      <vt:lpstr> Resultados  Objetivo 1: Ampliar a cobertura de usuários hipertensos e/ou diabéticos na UBS.  Meta: 1.1 Cadastrar 100% dos Hipertensos da área de abrangência no Programa de Atenção à Hipertensão Arterial e à Diabetes Mellitus da unidade de saúde  Antes da intervenção: 98,7%.  Mês 1: 108 (33,4%)  Mês 2: 223 (69,0%)  Mês 3: 323 (100,0%).</vt:lpstr>
      <vt:lpstr>  Meta 1.2- Cadastrar 70% dos Diabéticos da área de abrangência no Programa de Atenção à Hipertensão Arterial e à Diabetes Mellitus da unidade de saúde. Antes da intervenção: 57,6% </vt:lpstr>
      <vt:lpstr>     Objetivo 2: Melhorar a qualidade da atenção a hipertensos e/ou diabéticos na UBS.   Meta 2.1: Realizar exame clínico apropriado em 100% dos hipertensos. Mês 1: 108 (100%)      Mês 2: 223 (100%)    Mês 3: 323 (100%).   Meta 2.2: Realizar exame clínico apropriado em 100% dos diabéticos. Mês 1: 26 (100%)    Mês 2: 51 (100%)   Mês 3: 69 (100%).    </vt:lpstr>
      <vt:lpstr>Meta 2.5: Priorizar a prescrição de medicamentos da farmácia popular para 100% dos hipertensos cadastrados na unidade de saúde   Mês 1: 108 (100%)      Mês 2: 223 (100%)     Mês 3: 319 (98,8%).</vt:lpstr>
      <vt:lpstr>Meta 2.6: Priorizar a prescrição de medicamentos da farmácia popular para 100% dos diabéticos cadastrados na unidade de saúde. Mês 1 : 26 (100%)     Mês 2: 51 (100%)      Mês 3: 69 (100%).  </vt:lpstr>
      <vt:lpstr>  Objetivo 3: Melhorar a adesão de hipertensos e/ou diabéticos ao programa.  Meta 3: Buscar 100% dos hipertensos e diabéticos faltosos às consultas na unidade de saúde conforme a periodicidade recomendada.   Durante o desenvolvimento da intervenção somente dois usuários hipertensos faltaram às consultas no primeiro mês e eles foram buscados. Não houve usuários diabéticos faltosos. </vt:lpstr>
      <vt:lpstr>    </vt:lpstr>
      <vt:lpstr>  Objetivo 6: Promover a saúde de hipertensos e diabéticos da unidade de saúde. </vt:lpstr>
      <vt:lpstr>Discussão - Importância da intervenção para a equipe</vt:lpstr>
      <vt:lpstr>Importância da intervencão para o serviço</vt:lpstr>
      <vt:lpstr>Importância da intervenção para a comunidade</vt:lpstr>
      <vt:lpstr>Reflexão crítica sobre o processo pessoal de aprendizagem</vt:lpstr>
      <vt:lpstr>Obrigada a todos!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Elsa Maria Bignotte</dc:creator>
  <cp:lastModifiedBy>Elsa Maria Bignotte</cp:lastModifiedBy>
  <cp:revision>81</cp:revision>
  <dcterms:created xsi:type="dcterms:W3CDTF">2016-03-07T17:42:40Z</dcterms:created>
  <dcterms:modified xsi:type="dcterms:W3CDTF">2016-03-26T20:13:22Z</dcterms:modified>
</cp:coreProperties>
</file>